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464" r:id="rId5"/>
    <p:sldId id="503" r:id="rId6"/>
    <p:sldId id="508" r:id="rId7"/>
    <p:sldId id="501" r:id="rId8"/>
    <p:sldId id="497" r:id="rId9"/>
    <p:sldId id="498" r:id="rId10"/>
    <p:sldId id="311" r:id="rId11"/>
    <p:sldId id="513" r:id="rId12"/>
    <p:sldId id="313" r:id="rId13"/>
    <p:sldId id="463" r:id="rId14"/>
    <p:sldId id="301" r:id="rId15"/>
    <p:sldId id="315" r:id="rId16"/>
    <p:sldId id="317" r:id="rId17"/>
    <p:sldId id="493" r:id="rId18"/>
    <p:sldId id="494" r:id="rId19"/>
    <p:sldId id="495" r:id="rId20"/>
    <p:sldId id="511" r:id="rId21"/>
    <p:sldId id="507" r:id="rId22"/>
    <p:sldId id="512" r:id="rId23"/>
    <p:sldId id="514" r:id="rId2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6270" autoAdjust="0"/>
  </p:normalViewPr>
  <p:slideViewPr>
    <p:cSldViewPr snapToGrid="0">
      <p:cViewPr>
        <p:scale>
          <a:sx n="80" d="100"/>
          <a:sy n="80" d="100"/>
        </p:scale>
        <p:origin x="744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1440" y="-64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F98986E-B0FE-4182-982A-6998126D488A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A85F192-9A67-4873-8E32-D2F9E85B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D6B0D8-84BC-4F13-81DF-CF065003EBA2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53E702-F6FC-4860-8C3B-3C56310D0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2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3E702-F6FC-4860-8C3B-3C56310D09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Khan</a:t>
            </a:r>
          </a:p>
          <a:p>
            <a:endParaRPr lang="en-US" dirty="0" smtClean="0"/>
          </a:p>
          <a:p>
            <a:r>
              <a:rPr lang="en-US" dirty="0" smtClean="0"/>
              <a:t>Houston</a:t>
            </a:r>
            <a:r>
              <a:rPr lang="en-US" baseline="0" dirty="0" smtClean="0"/>
              <a:t> has faults!</a:t>
            </a:r>
          </a:p>
          <a:p>
            <a:r>
              <a:rPr lang="en-US" baseline="0" dirty="0" smtClean="0"/>
              <a:t>Two things going on:</a:t>
            </a:r>
          </a:p>
          <a:p>
            <a:r>
              <a:rPr lang="en-US" baseline="0" dirty="0" smtClean="0"/>
              <a:t>1.) Sedimentation in the gulf causes loading on crust and the gulf coast subsides.  Most of the faults here are down thrown towards the gulf</a:t>
            </a:r>
          </a:p>
          <a:p>
            <a:r>
              <a:rPr lang="en-US" baseline="0" dirty="0" smtClean="0"/>
              <a:t>2.) Salt domes – plastic material, lighter and buoyant – press their way up in diapers through surrounding sediments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3E702-F6FC-4860-8C3B-3C56310D09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4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3E702-F6FC-4860-8C3B-3C56310D09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5029205" y="4648199"/>
            <a:ext cx="3515619" cy="1286169"/>
            <a:chOff x="5384880" y="4764239"/>
            <a:chExt cx="3516231" cy="1285595"/>
          </a:xfrm>
        </p:grpSpPr>
        <p:pic>
          <p:nvPicPr>
            <p:cNvPr id="5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559" y="4764239"/>
              <a:ext cx="2625840" cy="82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5384880" y="5579850"/>
              <a:ext cx="3516231" cy="46998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compatLnSpc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aseline="0" dirty="0" smtClean="0">
                  <a:solidFill>
                    <a:srgbClr val="808080"/>
                  </a:solidFill>
                  <a:ea typeface="DejaVu Sans" pitchFamily="2"/>
                  <a:cs typeface="Calibri" pitchFamily="34" charset="0"/>
                </a:rPr>
                <a:t>Houston, TX | May 2, 2012</a:t>
              </a:r>
              <a:endParaRPr lang="en-US" sz="2400" dirty="0">
                <a:solidFill>
                  <a:srgbClr val="808080"/>
                </a:solidFill>
                <a:ea typeface="DejaVu Sans" pitchFamily="2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E7FD-F52E-4CD3-9478-2686B29E0B9E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FCE3-A9E0-4C90-9C15-CB92382B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76898"/>
            <a:ext cx="2424112" cy="103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61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D2D7-A4E9-429D-8229-68684D7C9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FD74-8892-43A7-88FA-77CA2CE33BA5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F636-B05D-4CD8-B99F-9F655CB59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A5B6-A950-4ED9-8654-FB3F123448B1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928D-44ED-4940-98FC-8AB7235E7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09E45-7FC1-4152-8C84-9C000CF3DEE1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6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4F31-A0D8-47B3-867E-E822179C9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98AF-EB5C-4C5F-A687-226B1D2B7086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AE11-B943-492B-84C8-55EFD7D2F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6CF9-DE6D-4588-8370-AC5CEA54CE79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7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7814-4F75-4965-BBE0-802DB5581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8DAF-8B0C-4F6E-8097-E897BA3640EB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4E02-3DAB-4EB7-BCD5-87DE6D4EA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B05D-8C7B-4D6D-8488-494D7EB1C7D9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C669-63A2-47C7-9F29-9A1DDC44E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3CBC-A452-457E-B2E3-8F58113B68D4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C985-3130-459F-9014-4D65EEE49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4067-F6AF-4F91-85C8-3C6BF19D967C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4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EFD1-5323-4FDB-BC9B-15FB93E7E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2B21-C42B-44D2-8748-E144822BB0AD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523038"/>
            <a:ext cx="9144000" cy="334962"/>
            <a:chOff x="0" y="6523200"/>
            <a:chExt cx="9144000" cy="334800"/>
          </a:xfrm>
        </p:grpSpPr>
        <p:pic>
          <p:nvPicPr>
            <p:cNvPr id="1033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29400"/>
              <a:ext cx="914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23200"/>
              <a:ext cx="9144000" cy="10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800" y="6630840"/>
              <a:ext cx="190440" cy="22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Freeform 10"/>
          <p:cNvSpPr/>
          <p:nvPr/>
        </p:nvSpPr>
        <p:spPr>
          <a:xfrm rot="5400000">
            <a:off x="4536281" y="-3683793"/>
            <a:ext cx="74613" cy="91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AEAEA"/>
              </a:gs>
              <a:gs pos="100000">
                <a:srgbClr val="5F5F5F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3200" y="6578600"/>
            <a:ext cx="21336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30D73-A4E6-4113-9D9B-558580D371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8600"/>
            <a:ext cx="21336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F6E6C-E3A4-4FFE-B8CE-8000B8C3501A}" type="datetime1">
              <a:rPr lang="en-US"/>
              <a:pPr>
                <a:defRPr/>
              </a:pPr>
              <a:t>5/2/2012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blind faults using ground roll reflection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Craig </a:t>
            </a:r>
            <a:r>
              <a:rPr lang="en-US" dirty="0" err="1" smtClean="0"/>
              <a:t>Hyslop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Robert Stewart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6335057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Synthetic, two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3108434"/>
            <a:ext cx="4267200" cy="3216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2265528"/>
            <a:ext cx="300545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– 2000m wide</a:t>
            </a:r>
          </a:p>
          <a:p>
            <a:endParaRPr lang="en-US" dirty="0" smtClean="0"/>
          </a:p>
          <a:p>
            <a:r>
              <a:rPr lang="en-US" dirty="0" smtClean="0"/>
              <a:t>150 receivers @ 10m spacing: 250m -1750m</a:t>
            </a:r>
          </a:p>
          <a:p>
            <a:endParaRPr lang="en-US" dirty="0" smtClean="0"/>
          </a:p>
          <a:p>
            <a:r>
              <a:rPr lang="en-US" dirty="0" smtClean="0"/>
              <a:t>15 sources @ 100m spacing: 250m-1750m</a:t>
            </a:r>
          </a:p>
          <a:p>
            <a:endParaRPr lang="en-US" dirty="0" smtClean="0"/>
          </a:p>
          <a:p>
            <a:r>
              <a:rPr lang="en-US" dirty="0" smtClean="0"/>
              <a:t>   - central frequency – 6Hz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65935" y="2132111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700m/s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548" y="2132111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600m/s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0754" y="2130623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</a:rPr>
              <a:t>5</a:t>
            </a: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0020" y="1600200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3</a:t>
            </a: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Synthetic, two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6335057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2265528"/>
            <a:ext cx="300545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Higher frequencies are reflected from the shallow fault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65935" y="2132111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700m/s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3548" y="2132111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600m/s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0754" y="2130623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</a:rPr>
              <a:t>5</a:t>
            </a: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0020" y="1600200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3</a:t>
            </a: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2898648"/>
            <a:ext cx="478010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Synthetic, two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6335057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2898648"/>
            <a:ext cx="4780100" cy="3602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8645" y="3791369"/>
                <a:ext cx="2607765" cy="908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/2=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645" y="3791369"/>
                <a:ext cx="2607765" cy="9086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19800" y="2265528"/>
            <a:ext cx="300545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Dispersion curve used to convert to depth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65935" y="2132111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700m/s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3548" y="2132111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600m/s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0754" y="2130623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</a:rPr>
              <a:t>5</a:t>
            </a: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0020" y="1600200"/>
            <a:ext cx="73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3</a:t>
            </a:r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00m/s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1" y="3200400"/>
            <a:ext cx="381000" cy="304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4" y="967563"/>
            <a:ext cx="7198928" cy="553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4859" y="5944568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</a:t>
            </a:r>
            <a:r>
              <a:rPr lang="en-US" sz="1050" dirty="0" err="1" smtClean="0"/>
              <a:t>Engelkemeir</a:t>
            </a:r>
            <a:r>
              <a:rPr lang="en-US" sz="1050" dirty="0" smtClean="0"/>
              <a:t>, 2006)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1871343" y="1687470"/>
            <a:ext cx="404037" cy="373626"/>
          </a:xfrm>
          <a:prstGeom prst="rect">
            <a:avLst/>
          </a:prstGeom>
          <a:noFill/>
          <a:ln w="3492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3242" y="4666653"/>
            <a:ext cx="517450" cy="468860"/>
          </a:xfrm>
          <a:prstGeom prst="rect">
            <a:avLst/>
          </a:prstGeom>
          <a:noFill/>
          <a:ln w="3492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60427" y="1594884"/>
            <a:ext cx="1626781" cy="37213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Hockley Fault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08218" y="5287872"/>
            <a:ext cx="1626781" cy="37213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Friendswood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Friendswood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0925" r="22656" b="4109"/>
          <a:stretch>
            <a:fillRect/>
          </a:stretch>
        </p:blipFill>
        <p:spPr bwMode="auto">
          <a:xfrm>
            <a:off x="357188" y="1143000"/>
            <a:ext cx="554355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103"/>
          <p:cNvSpPr txBox="1">
            <a:spLocks noChangeArrowheads="1"/>
          </p:cNvSpPr>
          <p:nvPr/>
        </p:nvSpPr>
        <p:spPr bwMode="auto">
          <a:xfrm>
            <a:off x="4435475" y="4589463"/>
            <a:ext cx="701675" cy="25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981" tIns="37490" rIns="74981" bIns="37490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0" lang="en-US" sz="1100" b="0">
                <a:solidFill>
                  <a:srgbClr val="000000"/>
                </a:solidFill>
                <a:cs typeface="Arial" charset="0"/>
              </a:rPr>
              <a:t>Line 104</a:t>
            </a:r>
            <a:endParaRPr kumimoji="0" lang="en-US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Text Box 106"/>
          <p:cNvSpPr txBox="1">
            <a:spLocks noChangeArrowheads="1"/>
          </p:cNvSpPr>
          <p:nvPr/>
        </p:nvSpPr>
        <p:spPr bwMode="auto">
          <a:xfrm>
            <a:off x="3776663" y="2528888"/>
            <a:ext cx="1082675" cy="6715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981" tIns="37490" rIns="74981" bIns="37490"/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en-US" sz="1000" b="0" dirty="0" smtClean="0">
                <a:solidFill>
                  <a:srgbClr val="000000"/>
                </a:solidFill>
                <a:cs typeface="Arial" charset="0"/>
              </a:rPr>
              <a:t>       Geophones</a:t>
            </a:r>
            <a:endParaRPr kumimoji="0" lang="en-US" sz="1000" b="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kumimoji="0" lang="en-US" sz="1000" b="0" dirty="0">
                <a:solidFill>
                  <a:srgbClr val="000000"/>
                </a:solidFill>
                <a:cs typeface="Arial" charset="0"/>
              </a:rPr>
              <a:t>       </a:t>
            </a:r>
            <a:r>
              <a:rPr kumimoji="0" lang="en-US" sz="1000" b="0" dirty="0" smtClean="0">
                <a:solidFill>
                  <a:srgbClr val="000000"/>
                </a:solidFill>
                <a:cs typeface="Arial" charset="0"/>
              </a:rPr>
              <a:t>Vert. </a:t>
            </a:r>
            <a:r>
              <a:rPr kumimoji="0" lang="en-US" sz="1000" b="0" dirty="0" err="1" smtClean="0">
                <a:solidFill>
                  <a:srgbClr val="000000"/>
                </a:solidFill>
                <a:cs typeface="Arial" charset="0"/>
              </a:rPr>
              <a:t>Vib</a:t>
            </a:r>
            <a:endParaRPr kumimoji="0" lang="en-US" sz="1000" b="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kumimoji="0" lang="en-US" sz="10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0" lang="en-US" sz="1000" b="0" dirty="0" smtClean="0">
                <a:solidFill>
                  <a:srgbClr val="000000"/>
                </a:solidFill>
                <a:cs typeface="Arial" charset="0"/>
              </a:rPr>
              <a:t>      CPT</a:t>
            </a:r>
            <a:endParaRPr kumimoji="0" lang="en-US" sz="1000" b="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kumimoji="0" lang="en-US" sz="1000" b="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kumimoji="0" lang="en-US" sz="1000" b="0" dirty="0">
                <a:solidFill>
                  <a:srgbClr val="000000"/>
                </a:solidFill>
                <a:cs typeface="Arial" charset="0"/>
              </a:rPr>
              <a:t>       </a:t>
            </a:r>
            <a:endParaRPr kumimoji="0" lang="en-US" sz="1000" b="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kumimoji="0" lang="en-US" sz="1000" b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Text Box 108"/>
          <p:cNvSpPr txBox="1">
            <a:spLocks noChangeArrowheads="1"/>
          </p:cNvSpPr>
          <p:nvPr/>
        </p:nvSpPr>
        <p:spPr bwMode="auto">
          <a:xfrm>
            <a:off x="3744913" y="2686050"/>
            <a:ext cx="387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981" tIns="37490" rIns="74981" bIns="37490"/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0" lang="en-US" sz="2000" dirty="0">
                <a:solidFill>
                  <a:srgbClr val="FFFF00"/>
                </a:solidFill>
              </a:rPr>
              <a:t>*</a:t>
            </a:r>
            <a:endParaRPr kumimoji="0" lang="en-US" sz="1300" b="0" dirty="0">
              <a:solidFill>
                <a:srgbClr val="00FFFF"/>
              </a:solidFill>
              <a:cs typeface="Arial" charset="0"/>
            </a:endParaRPr>
          </a:p>
        </p:txBody>
      </p:sp>
      <p:sp>
        <p:nvSpPr>
          <p:cNvPr id="28" name="Text Box 111"/>
          <p:cNvSpPr txBox="1">
            <a:spLocks noChangeArrowheads="1"/>
          </p:cNvSpPr>
          <p:nvPr/>
        </p:nvSpPr>
        <p:spPr bwMode="auto">
          <a:xfrm>
            <a:off x="3759201" y="2514600"/>
            <a:ext cx="358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981" tIns="37490" rIns="74981" bIns="37490"/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0" lang="en-US" sz="1400" b="0" dirty="0">
                <a:solidFill>
                  <a:srgbClr val="00FFFF"/>
                </a:solidFill>
              </a:rPr>
              <a:t>+</a:t>
            </a:r>
          </a:p>
        </p:txBody>
      </p: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6019800" y="1552477"/>
            <a:ext cx="3048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en-US" sz="1800" b="0" u="sng" dirty="0">
                <a:cs typeface="Arial" charset="0"/>
              </a:rPr>
              <a:t>Equipment</a:t>
            </a:r>
            <a:endParaRPr kumimoji="0" lang="en-US" sz="1800" b="0" dirty="0">
              <a:cs typeface="Arial" charset="0"/>
            </a:endParaRPr>
          </a:p>
          <a:p>
            <a:pPr eaLnBrk="1" hangingPunct="1"/>
            <a:endParaRPr kumimoji="0" lang="en-US" sz="1800" b="0" dirty="0">
              <a:cs typeface="Arial" charset="0"/>
            </a:endParaRPr>
          </a:p>
          <a:p>
            <a:pPr eaLnBrk="1" hangingPunct="1"/>
            <a:r>
              <a:rPr kumimoji="0" lang="en-US" sz="1800" b="0" dirty="0" smtClean="0">
                <a:cs typeface="Arial" charset="0"/>
              </a:rPr>
              <a:t>120 Geophones </a:t>
            </a:r>
            <a:r>
              <a:rPr kumimoji="0" lang="en-US" sz="1800" b="0" dirty="0">
                <a:cs typeface="Arial" charset="0"/>
              </a:rPr>
              <a:t>@5m </a:t>
            </a:r>
            <a:r>
              <a:rPr kumimoji="0" lang="en-US" sz="1800" b="0" dirty="0" smtClean="0">
                <a:cs typeface="Arial" charset="0"/>
              </a:rPr>
              <a:t>2D</a:t>
            </a:r>
          </a:p>
          <a:p>
            <a:pPr marL="0" lvl="1"/>
            <a:r>
              <a:rPr kumimoji="0" lang="en-US" sz="1800" b="0" dirty="0">
                <a:cs typeface="Arial" charset="0"/>
              </a:rPr>
              <a:t>recorded @ </a:t>
            </a:r>
            <a:r>
              <a:rPr kumimoji="0" lang="en-US" sz="1800" b="0" dirty="0" smtClean="0">
                <a:cs typeface="Arial" charset="0"/>
              </a:rPr>
              <a:t>1ms</a:t>
            </a:r>
            <a:endParaRPr kumimoji="0" lang="en-US" sz="1800" b="0" dirty="0">
              <a:cs typeface="Arial" charset="0"/>
            </a:endParaRPr>
          </a:p>
          <a:p>
            <a:pPr eaLnBrk="1" hangingPunct="1"/>
            <a:endParaRPr kumimoji="0" lang="en-US" sz="1800" b="0" dirty="0" smtClean="0">
              <a:cs typeface="Arial" charset="0"/>
            </a:endParaRPr>
          </a:p>
          <a:p>
            <a:pPr eaLnBrk="1" hangingPunct="1"/>
            <a:r>
              <a:rPr kumimoji="0" lang="en-US" sz="1800" b="0" dirty="0" smtClean="0">
                <a:cs typeface="Arial" charset="0"/>
              </a:rPr>
              <a:t>Sources </a:t>
            </a:r>
            <a:endParaRPr kumimoji="0" lang="en-US" sz="1800" b="0" dirty="0">
              <a:cs typeface="Arial" charset="0"/>
            </a:endParaRPr>
          </a:p>
          <a:p>
            <a:pPr eaLnBrk="1" hangingPunct="1"/>
            <a:r>
              <a:rPr kumimoji="0" lang="en-US" sz="1800" b="0" dirty="0" smtClean="0">
                <a:cs typeface="Arial" charset="0"/>
              </a:rPr>
              <a:t>Vertical </a:t>
            </a:r>
            <a:r>
              <a:rPr kumimoji="0" lang="en-US" sz="1800" b="0" dirty="0" err="1">
                <a:cs typeface="Arial" charset="0"/>
              </a:rPr>
              <a:t>Vib</a:t>
            </a:r>
            <a:r>
              <a:rPr kumimoji="0" lang="en-US" sz="1800" b="0" dirty="0">
                <a:cs typeface="Arial" charset="0"/>
              </a:rPr>
              <a:t> (45000 </a:t>
            </a:r>
            <a:r>
              <a:rPr kumimoji="0" lang="en-US" sz="1800" b="0" dirty="0" err="1" smtClean="0">
                <a:cs typeface="Arial" charset="0"/>
              </a:rPr>
              <a:t>lb</a:t>
            </a:r>
            <a:r>
              <a:rPr kumimoji="0" lang="en-US" sz="1800" b="0" dirty="0" smtClean="0">
                <a:cs typeface="Arial" charset="0"/>
              </a:rPr>
              <a:t>) @5m</a:t>
            </a:r>
          </a:p>
          <a:p>
            <a:pPr eaLnBrk="1" hangingPunct="1"/>
            <a:endParaRPr kumimoji="0" lang="en-US" sz="1800" b="0" dirty="0">
              <a:cs typeface="Arial" charset="0"/>
            </a:endParaRPr>
          </a:p>
          <a:p>
            <a:pPr eaLnBrk="1" hangingPunct="1"/>
            <a:r>
              <a:rPr kumimoji="0" lang="en-US" sz="1800" b="0" dirty="0" smtClean="0">
                <a:cs typeface="Arial" charset="0"/>
              </a:rPr>
              <a:t>Cone Penetrometer (0-30m)</a:t>
            </a:r>
            <a:endParaRPr kumimoji="0" lang="en-US" sz="1800" b="0" dirty="0">
              <a:cs typeface="Arial" charset="0"/>
            </a:endParaRPr>
          </a:p>
          <a:p>
            <a:pPr lvl="1" eaLnBrk="1" hangingPunct="1"/>
            <a:r>
              <a:rPr kumimoji="0" lang="en-US" sz="1800" b="0" dirty="0" smtClean="0">
                <a:cs typeface="Arial" charset="0"/>
              </a:rPr>
              <a:t> </a:t>
            </a:r>
            <a:endParaRPr kumimoji="0" lang="en-US" sz="1800" b="0" dirty="0">
              <a:cs typeface="Arial" charset="0"/>
            </a:endParaRP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2941638" y="2166938"/>
            <a:ext cx="1682750" cy="3254375"/>
            <a:chOff x="1853" y="1365"/>
            <a:chExt cx="1060" cy="2050"/>
          </a:xfrm>
        </p:grpSpPr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2140" y="2093"/>
              <a:ext cx="27" cy="4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2317" y="2388"/>
              <a:ext cx="27" cy="4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Oval 31"/>
            <p:cNvSpPr>
              <a:spLocks noChangeArrowheads="1"/>
            </p:cNvSpPr>
            <p:nvPr/>
          </p:nvSpPr>
          <p:spPr bwMode="auto">
            <a:xfrm>
              <a:off x="2704" y="3057"/>
              <a:ext cx="27" cy="4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2521" y="2717"/>
              <a:ext cx="27" cy="4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1943" y="1733"/>
              <a:ext cx="27" cy="4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2886" y="3371"/>
              <a:ext cx="27" cy="4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1853" y="1365"/>
              <a:ext cx="27" cy="4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3917156" y="2933626"/>
            <a:ext cx="42863" cy="69850"/>
          </a:xfrm>
          <a:prstGeom prst="ellipse">
            <a:avLst/>
          </a:prstGeom>
          <a:solidFill>
            <a:srgbClr val="3333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 rot="19877258">
            <a:off x="3398964" y="1661545"/>
            <a:ext cx="745847" cy="4565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Friendswood: shot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8" y="957060"/>
            <a:ext cx="7424943" cy="55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Friendswood: processed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578600"/>
            <a:ext cx="2895600" cy="279400"/>
          </a:xfrm>
        </p:spPr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8" y="2079118"/>
            <a:ext cx="5036714" cy="434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1" y="762000"/>
            <a:ext cx="5039629" cy="131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1200" y="1752600"/>
            <a:ext cx="2892056" cy="4525963"/>
          </a:xfrm>
        </p:spPr>
        <p:txBody>
          <a:bodyPr/>
          <a:lstStyle/>
          <a:p>
            <a:r>
              <a:rPr lang="en-US" sz="2000" dirty="0" smtClean="0"/>
              <a:t>CPT is measure of shear wave velocity</a:t>
            </a:r>
          </a:p>
          <a:p>
            <a:endParaRPr lang="en-US" sz="2000" dirty="0" smtClean="0"/>
          </a:p>
          <a:p>
            <a:r>
              <a:rPr lang="en-US" sz="2000" dirty="0" smtClean="0"/>
              <a:t>Map represents lateral amount of change in shear modulus</a:t>
            </a:r>
          </a:p>
          <a:p>
            <a:endParaRPr lang="en-US" sz="2000" dirty="0" smtClean="0"/>
          </a:p>
          <a:p>
            <a:r>
              <a:rPr lang="en-US" sz="2000" dirty="0"/>
              <a:t>Note jump in CPT at 335m</a:t>
            </a:r>
          </a:p>
          <a:p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00" y="2002917"/>
            <a:ext cx="3048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19300" y="2002917"/>
            <a:ext cx="114300" cy="76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00600" y="2002917"/>
            <a:ext cx="304800" cy="76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19600" y="1981200"/>
            <a:ext cx="76200" cy="762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2002916"/>
            <a:ext cx="57150" cy="76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95185" y="1981200"/>
            <a:ext cx="1" cy="97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10000" y="1989556"/>
            <a:ext cx="0" cy="895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 rot="1620329">
            <a:off x="3398264" y="529594"/>
            <a:ext cx="381000" cy="5351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8" y="1333611"/>
            <a:ext cx="62865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Hockley 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6545668" y="1917019"/>
            <a:ext cx="263296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en-US" sz="1800" b="0" u="sng" dirty="0">
                <a:cs typeface="Arial" charset="0"/>
              </a:rPr>
              <a:t>Equipment</a:t>
            </a:r>
            <a:endParaRPr kumimoji="0" lang="en-US" sz="1800" b="0" dirty="0">
              <a:cs typeface="Arial" charset="0"/>
            </a:endParaRPr>
          </a:p>
          <a:p>
            <a:pPr eaLnBrk="1" hangingPunct="1"/>
            <a:endParaRPr kumimoji="0" lang="en-US" sz="1800" b="0" dirty="0">
              <a:cs typeface="Arial" charset="0"/>
            </a:endParaRPr>
          </a:p>
          <a:p>
            <a:pPr eaLnBrk="1" hangingPunct="1"/>
            <a:r>
              <a:rPr kumimoji="0" lang="en-US" sz="1800" b="0" dirty="0" smtClean="0">
                <a:cs typeface="Arial" charset="0"/>
              </a:rPr>
              <a:t>216 </a:t>
            </a:r>
            <a:r>
              <a:rPr kumimoji="0" lang="en-US" sz="1800" b="0" dirty="0">
                <a:cs typeface="Arial" charset="0"/>
              </a:rPr>
              <a:t>g</a:t>
            </a:r>
            <a:r>
              <a:rPr kumimoji="0" lang="en-US" sz="1800" b="0" dirty="0" smtClean="0">
                <a:cs typeface="Arial" charset="0"/>
              </a:rPr>
              <a:t>eophones </a:t>
            </a:r>
            <a:r>
              <a:rPr kumimoji="0" lang="en-US" sz="1800" b="0" dirty="0">
                <a:cs typeface="Arial" charset="0"/>
              </a:rPr>
              <a:t>@5m </a:t>
            </a:r>
            <a:endParaRPr kumimoji="0" lang="en-US" sz="1800" b="0" dirty="0" smtClean="0">
              <a:cs typeface="Arial" charset="0"/>
            </a:endParaRPr>
          </a:p>
          <a:p>
            <a:pPr marL="0" lvl="1"/>
            <a:r>
              <a:rPr kumimoji="0" lang="en-US" sz="1800" b="0" dirty="0">
                <a:cs typeface="Arial" charset="0"/>
              </a:rPr>
              <a:t>recorded @ </a:t>
            </a:r>
            <a:r>
              <a:rPr kumimoji="0" lang="en-US" sz="1800" b="0" dirty="0" smtClean="0">
                <a:cs typeface="Arial" charset="0"/>
              </a:rPr>
              <a:t>1ms</a:t>
            </a:r>
            <a:endParaRPr kumimoji="0" lang="en-US" sz="1800" b="0" dirty="0">
              <a:cs typeface="Arial" charset="0"/>
            </a:endParaRPr>
          </a:p>
          <a:p>
            <a:pPr eaLnBrk="1" hangingPunct="1"/>
            <a:endParaRPr kumimoji="0" lang="en-US" sz="1800" b="0" dirty="0" smtClean="0">
              <a:cs typeface="Arial" charset="0"/>
            </a:endParaRPr>
          </a:p>
          <a:p>
            <a:pPr eaLnBrk="1" hangingPunct="1"/>
            <a:r>
              <a:rPr kumimoji="0" lang="en-US" sz="1800" b="0" dirty="0" smtClean="0">
                <a:cs typeface="Arial" charset="0"/>
              </a:rPr>
              <a:t>Sources </a:t>
            </a:r>
            <a:endParaRPr kumimoji="0" lang="en-US" sz="1800" b="0" dirty="0">
              <a:cs typeface="Arial" charset="0"/>
            </a:endParaRPr>
          </a:p>
          <a:p>
            <a:pPr eaLnBrk="1" hangingPunct="1"/>
            <a:r>
              <a:rPr kumimoji="0" lang="en-US" sz="1800" b="0" dirty="0" smtClean="0">
                <a:cs typeface="Arial" charset="0"/>
              </a:rPr>
              <a:t>Vertical </a:t>
            </a:r>
            <a:r>
              <a:rPr kumimoji="0" lang="en-US" sz="1800" b="0" dirty="0" err="1">
                <a:cs typeface="Arial" charset="0"/>
              </a:rPr>
              <a:t>Vib</a:t>
            </a:r>
            <a:r>
              <a:rPr kumimoji="0" lang="en-US" sz="1800" b="0" dirty="0">
                <a:cs typeface="Arial" charset="0"/>
              </a:rPr>
              <a:t> </a:t>
            </a:r>
            <a:r>
              <a:rPr kumimoji="0" lang="en-US" sz="1800" b="0" dirty="0" smtClean="0">
                <a:cs typeface="Arial" charset="0"/>
              </a:rPr>
              <a:t>@5m</a:t>
            </a:r>
          </a:p>
          <a:p>
            <a:pPr eaLnBrk="1" hangingPunct="1"/>
            <a:endParaRPr kumimoji="0" lang="en-US" sz="1800" b="0" dirty="0">
              <a:cs typeface="Arial" charset="0"/>
            </a:endParaRPr>
          </a:p>
          <a:p>
            <a:pPr eaLnBrk="1" hangingPunct="1"/>
            <a:r>
              <a:rPr kumimoji="0" lang="en-US" sz="1800" b="0" dirty="0" smtClean="0">
                <a:cs typeface="Arial" charset="0"/>
              </a:rPr>
              <a:t>Cracks on road reported</a:t>
            </a:r>
            <a:endParaRPr kumimoji="0" lang="en-US" sz="1800" b="0" dirty="0">
              <a:cs typeface="Arial" charset="0"/>
            </a:endParaRPr>
          </a:p>
          <a:p>
            <a:pPr lvl="1" eaLnBrk="1" hangingPunct="1"/>
            <a:r>
              <a:rPr kumimoji="0" lang="en-US" sz="1800" b="0" dirty="0" smtClean="0">
                <a:cs typeface="Arial" charset="0"/>
              </a:rPr>
              <a:t> </a:t>
            </a:r>
            <a:endParaRPr kumimoji="0" lang="en-US" sz="1800" b="0" dirty="0"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17209" y="1765004"/>
            <a:ext cx="1626781" cy="37213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Premium Outlet Mall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 rot="17815021">
            <a:off x="2261328" y="4095352"/>
            <a:ext cx="1275907" cy="480752"/>
          </a:xfrm>
          <a:prstGeom prst="roundRect">
            <a:avLst/>
          </a:prstGeom>
          <a:noFill/>
          <a:ln w="412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18437" y="3774558"/>
            <a:ext cx="4625163" cy="2026278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77678" y="3716378"/>
            <a:ext cx="1520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Hockley fault zone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168" y="5539226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Imagery Microsoft – available exclusively through </a:t>
            </a:r>
            <a:r>
              <a:rPr lang="en-US" sz="1000" dirty="0" err="1" smtClean="0">
                <a:solidFill>
                  <a:schemeClr val="bg1"/>
                </a:solidFill>
              </a:rPr>
              <a:t>DigitalGlobe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Hockley fault: shot record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2" y="1019999"/>
            <a:ext cx="6937028" cy="52284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Hockley fault: processed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9878"/>
            <a:ext cx="6413141" cy="48335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0" y="1752600"/>
            <a:ext cx="2892056" cy="4525963"/>
          </a:xfrm>
        </p:spPr>
        <p:txBody>
          <a:bodyPr/>
          <a:lstStyle/>
          <a:p>
            <a:r>
              <a:rPr lang="en-US" sz="2000" dirty="0" smtClean="0"/>
              <a:t>Location of fault indicated with dashed red line</a:t>
            </a:r>
          </a:p>
          <a:p>
            <a:endParaRPr lang="en-US" sz="2000" dirty="0"/>
          </a:p>
          <a:p>
            <a:r>
              <a:rPr lang="en-US" sz="2000" dirty="0" smtClean="0"/>
              <a:t>Location of cracks on road indicated by red lines at top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18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Process</a:t>
            </a:r>
          </a:p>
          <a:p>
            <a:r>
              <a:rPr lang="en-US" dirty="0" smtClean="0"/>
              <a:t>Synthetics</a:t>
            </a:r>
          </a:p>
          <a:p>
            <a:r>
              <a:rPr lang="en-US" dirty="0" smtClean="0"/>
              <a:t>Field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Hockley fault: brute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599"/>
            <a:ext cx="8840907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47800" y="1143000"/>
            <a:ext cx="3276600" cy="236458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6286500" y="1257300"/>
            <a:ext cx="1981200" cy="1447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Unique </a:t>
            </a:r>
            <a:r>
              <a:rPr lang="en-US" dirty="0" smtClean="0"/>
              <a:t>reflectivity spectrum </a:t>
            </a:r>
            <a:r>
              <a:rPr lang="en-US" dirty="0"/>
              <a:t>for differing depths of blind faults can be </a:t>
            </a:r>
            <a:r>
              <a:rPr lang="en-US" dirty="0" smtClean="0"/>
              <a:t>recovered from ground roll.</a:t>
            </a:r>
          </a:p>
          <a:p>
            <a:r>
              <a:rPr lang="en-US" dirty="0" smtClean="0"/>
              <a:t>Processed Friendswood 2D line correlates with CPT data.</a:t>
            </a:r>
          </a:p>
          <a:p>
            <a:r>
              <a:rPr lang="en-US" dirty="0" smtClean="0"/>
              <a:t>Processed 2D line over Hockley fault relates to crack locations and brute stack.</a:t>
            </a:r>
          </a:p>
        </p:txBody>
      </p:sp>
    </p:spTree>
    <p:extLst>
      <p:ext uri="{BB962C8B-B14F-4D97-AF65-F5344CB8AC3E}">
        <p14:creationId xmlns:p14="http://schemas.microsoft.com/office/powerpoint/2010/main" val="27046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ExxonMobil for use of data from the Friendswood Test Facility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6386" name="Picture 2" descr="http://www.searchanddiscovery.com/documents/2006/06078engelkemeir/images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" y="936465"/>
            <a:ext cx="3679107" cy="27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23" y="3396783"/>
            <a:ext cx="1733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</a:t>
            </a:r>
            <a:r>
              <a:rPr lang="en-US" sz="1100" dirty="0" err="1" smtClean="0"/>
              <a:t>Engelkemeir</a:t>
            </a:r>
            <a:r>
              <a:rPr lang="en-US" sz="1100" dirty="0" smtClean="0"/>
              <a:t>, 2006)</a:t>
            </a:r>
            <a:endParaRPr lang="en-US" sz="1100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282456" y="2491948"/>
            <a:ext cx="1029872" cy="1231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35793" y="1468862"/>
            <a:ext cx="4508205" cy="2254499"/>
          </a:xfrm>
        </p:spPr>
        <p:txBody>
          <a:bodyPr/>
          <a:lstStyle/>
          <a:p>
            <a:r>
              <a:rPr lang="en-US" dirty="0" smtClean="0"/>
              <a:t>Identification of blind faults</a:t>
            </a:r>
          </a:p>
          <a:p>
            <a:pPr lvl="1"/>
            <a:r>
              <a:rPr lang="en-US" dirty="0"/>
              <a:t>Depth: </a:t>
            </a:r>
            <a:r>
              <a:rPr lang="en-US" dirty="0" smtClean="0"/>
              <a:t>0-50m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4" y="3723361"/>
            <a:ext cx="3679107" cy="2808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35794" y="4036846"/>
            <a:ext cx="4508205" cy="226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Exploration</a:t>
            </a:r>
          </a:p>
          <a:p>
            <a:pPr lvl="1"/>
            <a:r>
              <a:rPr lang="en-US" dirty="0" smtClean="0"/>
              <a:t>Depth: 0-500m</a:t>
            </a:r>
          </a:p>
          <a:p>
            <a:pPr lvl="1"/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819009" y="1089522"/>
            <a:ext cx="3036018" cy="5163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Point Fault, Houston TX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941615" y="4916384"/>
            <a:ext cx="130629" cy="69805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72244" y="5014448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500m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roll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1" y="2306045"/>
            <a:ext cx="7677078" cy="264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7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224191" y="5088877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horizontal 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rot="16200000">
            <a:off x="3230157" y="-254222"/>
            <a:ext cx="1606322" cy="4474646"/>
            <a:chOff x="986754" y="962135"/>
            <a:chExt cx="1606322" cy="44746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57646" y="1662223"/>
              <a:ext cx="0" cy="3774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339704" y="1662223"/>
              <a:ext cx="1253372" cy="37745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9703" y="3359889"/>
              <a:ext cx="1253373" cy="7301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8168" y="1662223"/>
              <a:ext cx="141766" cy="3774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176" y="962135"/>
              <a:ext cx="285750" cy="700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Connector 24"/>
            <p:cNvCxnSpPr>
              <a:stCxn id="10" idx="0"/>
              <a:endCxn id="10" idx="2"/>
            </p:cNvCxnSpPr>
            <p:nvPr/>
          </p:nvCxnSpPr>
          <p:spPr>
            <a:xfrm>
              <a:off x="1889051" y="1662223"/>
              <a:ext cx="0" cy="3774558"/>
            </a:xfrm>
            <a:prstGeom prst="line">
              <a:avLst/>
            </a:prstGeom>
            <a:ln w="349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xplosion 1 25"/>
            <p:cNvSpPr/>
            <p:nvPr/>
          </p:nvSpPr>
          <p:spPr>
            <a:xfrm>
              <a:off x="2031926" y="1467134"/>
              <a:ext cx="275177" cy="313899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3465769">
              <a:off x="696610" y="2999834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Boundary 1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3355091">
              <a:off x="696610" y="3705728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Boundary 2</a:t>
              </a:r>
              <a:endParaRPr lang="en-US" sz="1100" dirty="0"/>
            </a:p>
          </p:txBody>
        </p:sp>
        <p:cxnSp>
          <p:nvCxnSpPr>
            <p:cNvPr id="30" name="Straight Arrow Connector 29"/>
            <p:cNvCxnSpPr>
              <a:stCxn id="26" idx="2"/>
            </p:cNvCxnSpPr>
            <p:nvPr/>
          </p:nvCxnSpPr>
          <p:spPr>
            <a:xfrm flipH="1">
              <a:off x="2055715" y="1781033"/>
              <a:ext cx="84307" cy="157885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1959934" y="2115403"/>
              <a:ext cx="71992" cy="124448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2097868" y="1781033"/>
              <a:ext cx="71648" cy="230895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1995930" y="2845504"/>
              <a:ext cx="71992" cy="124448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9194" y="4094328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94551" y="3199458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9194" y="4266270"/>
            <a:ext cx="1336801" cy="133748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0728" y="5088877"/>
            <a:ext cx="518610" cy="5148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213904" y="5324228"/>
            <a:ext cx="333131" cy="2795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0826" y="3769503"/>
            <a:ext cx="9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32607" y="466437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182948" y="3466934"/>
            <a:ext cx="149641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496083" y="3466934"/>
            <a:ext cx="483176" cy="1241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890071" y="3473354"/>
            <a:ext cx="483176" cy="1241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167338" y="3176589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155735" y="3444065"/>
            <a:ext cx="149641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045495" y="3176588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347027" y="3444064"/>
            <a:ext cx="483176" cy="1241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741015" y="3450484"/>
            <a:ext cx="483176" cy="1241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23066" y="2778509"/>
            <a:ext cx="10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Flattened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72649" y="2778509"/>
            <a:ext cx="111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Enhanced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96183" y="2778509"/>
            <a:ext cx="12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Subtracted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5231592" y="5082457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533124" y="5349933"/>
            <a:ext cx="483176" cy="124194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927112" y="5356353"/>
            <a:ext cx="483176" cy="124194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68119" y="4715301"/>
            <a:ext cx="14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Deconvolved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990004" y="4688357"/>
            <a:ext cx="193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Flattened/Stacked</a:t>
            </a:r>
            <a:endParaRPr lang="en-US" b="1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7792495" y="6441531"/>
            <a:ext cx="38493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792495" y="6075314"/>
            <a:ext cx="38493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69401" y="3444064"/>
            <a:ext cx="12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Shot record</a:t>
            </a:r>
            <a:endParaRPr lang="en-US" b="1" dirty="0"/>
          </a:p>
        </p:txBody>
      </p:sp>
      <p:sp>
        <p:nvSpPr>
          <p:cNvPr id="2060" name="Oval 2059"/>
          <p:cNvSpPr/>
          <p:nvPr/>
        </p:nvSpPr>
        <p:spPr>
          <a:xfrm rot="1558063">
            <a:off x="6699011" y="3321454"/>
            <a:ext cx="202390" cy="30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558063">
            <a:off x="7122998" y="3321456"/>
            <a:ext cx="202390" cy="30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1" grpId="0" animBg="1"/>
      <p:bldP spid="41" grpId="0" animBg="1"/>
      <p:bldP spid="47" grpId="0" animBg="1"/>
      <p:bldP spid="51" grpId="0"/>
      <p:bldP spid="52" grpId="0"/>
      <p:bldP spid="53" grpId="0"/>
      <p:bldP spid="54" grpId="0" animBg="1"/>
      <p:bldP spid="57" grpId="0"/>
      <p:bldP spid="61" grpId="0"/>
      <p:bldP spid="2060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224191" y="5088877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horizontal 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rot="16200000">
            <a:off x="3230157" y="-254222"/>
            <a:ext cx="1606322" cy="4474646"/>
            <a:chOff x="986754" y="962135"/>
            <a:chExt cx="1606322" cy="44746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57646" y="1662223"/>
              <a:ext cx="0" cy="3774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339704" y="1662223"/>
              <a:ext cx="1253372" cy="37745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9703" y="3359889"/>
              <a:ext cx="1253373" cy="7301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8168" y="1662223"/>
              <a:ext cx="141766" cy="3774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176" y="962135"/>
              <a:ext cx="285750" cy="700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Connector 24"/>
            <p:cNvCxnSpPr>
              <a:stCxn id="10" idx="0"/>
              <a:endCxn id="10" idx="2"/>
            </p:cNvCxnSpPr>
            <p:nvPr/>
          </p:nvCxnSpPr>
          <p:spPr>
            <a:xfrm>
              <a:off x="1889051" y="1662223"/>
              <a:ext cx="0" cy="3774558"/>
            </a:xfrm>
            <a:prstGeom prst="line">
              <a:avLst/>
            </a:prstGeom>
            <a:ln w="349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xplosion 1 25"/>
            <p:cNvSpPr/>
            <p:nvPr/>
          </p:nvSpPr>
          <p:spPr>
            <a:xfrm>
              <a:off x="2031926" y="1467134"/>
              <a:ext cx="275177" cy="313899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3465769">
              <a:off x="696610" y="2999834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Boundary 1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3355091">
              <a:off x="696610" y="3705728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Boundary 2</a:t>
              </a:r>
              <a:endParaRPr lang="en-US" sz="1100" dirty="0"/>
            </a:p>
          </p:txBody>
        </p:sp>
        <p:cxnSp>
          <p:nvCxnSpPr>
            <p:cNvPr id="30" name="Straight Arrow Connector 29"/>
            <p:cNvCxnSpPr>
              <a:stCxn id="26" idx="2"/>
            </p:cNvCxnSpPr>
            <p:nvPr/>
          </p:nvCxnSpPr>
          <p:spPr>
            <a:xfrm flipH="1">
              <a:off x="2055715" y="1781033"/>
              <a:ext cx="84307" cy="157885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1959934" y="2115403"/>
              <a:ext cx="71992" cy="124448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2097868" y="1781033"/>
              <a:ext cx="71648" cy="230895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1995930" y="2845504"/>
              <a:ext cx="71992" cy="124448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9194" y="4094328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94551" y="3199458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213904" y="5324228"/>
            <a:ext cx="333131" cy="2795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0826" y="3769503"/>
            <a:ext cx="9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32607" y="466437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182948" y="3466934"/>
            <a:ext cx="149641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496083" y="3466934"/>
            <a:ext cx="483176" cy="1241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890071" y="3473354"/>
            <a:ext cx="483176" cy="1241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167338" y="3176589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155735" y="3444065"/>
            <a:ext cx="149641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045495" y="3176588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347027" y="3444064"/>
            <a:ext cx="483176" cy="1241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741015" y="3450484"/>
            <a:ext cx="483176" cy="1241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23066" y="2778509"/>
            <a:ext cx="10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Flattened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72649" y="2778509"/>
            <a:ext cx="111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Enhanced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96183" y="2778509"/>
            <a:ext cx="12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Subtracted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5231592" y="5082457"/>
            <a:ext cx="1509423" cy="15094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533124" y="5349933"/>
            <a:ext cx="483176" cy="124194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927112" y="5356353"/>
            <a:ext cx="483176" cy="124194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68119" y="4715301"/>
            <a:ext cx="14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Deconvolved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990004" y="4688357"/>
            <a:ext cx="193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Flattened/Stacked</a:t>
            </a:r>
            <a:endParaRPr lang="en-US" b="1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7792495" y="6441531"/>
            <a:ext cx="38493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792495" y="6075314"/>
            <a:ext cx="38493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23338" y="5088877"/>
            <a:ext cx="679116" cy="531725"/>
            <a:chOff x="723338" y="5088877"/>
            <a:chExt cx="679116" cy="53172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730728" y="5088877"/>
              <a:ext cx="518610" cy="5148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arallelogram 18"/>
            <p:cNvSpPr/>
            <p:nvPr/>
          </p:nvSpPr>
          <p:spPr>
            <a:xfrm>
              <a:off x="723338" y="5156175"/>
              <a:ext cx="657131" cy="447575"/>
            </a:xfrm>
            <a:prstGeom prst="parallelogram">
              <a:avLst>
                <a:gd name="adj" fmla="val 10776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endCxn id="19" idx="3"/>
            </p:cNvCxnSpPr>
            <p:nvPr/>
          </p:nvCxnSpPr>
          <p:spPr>
            <a:xfrm flipH="1">
              <a:off x="810732" y="5122526"/>
              <a:ext cx="500476" cy="481224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912644" y="5156175"/>
              <a:ext cx="467825" cy="464399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943765" y="5191885"/>
              <a:ext cx="458689" cy="4287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999100" y="5231153"/>
              <a:ext cx="403354" cy="3833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977115" y="5237241"/>
              <a:ext cx="403354" cy="383361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34164" y="4266270"/>
            <a:ext cx="1902992" cy="1337481"/>
            <a:chOff x="134164" y="4266270"/>
            <a:chExt cx="1902992" cy="1337481"/>
          </a:xfrm>
        </p:grpSpPr>
        <p:sp>
          <p:nvSpPr>
            <p:cNvPr id="12" name="Isosceles Triangle 11"/>
            <p:cNvSpPr/>
            <p:nvPr/>
          </p:nvSpPr>
          <p:spPr>
            <a:xfrm rot="13400201">
              <a:off x="134164" y="4919935"/>
              <a:ext cx="1860241" cy="327489"/>
            </a:xfrm>
            <a:prstGeom prst="triangle">
              <a:avLst>
                <a:gd name="adj" fmla="val 18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59194" y="4266270"/>
              <a:ext cx="1336801" cy="133748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13473533">
              <a:off x="176915" y="4966100"/>
              <a:ext cx="1860241" cy="88838"/>
            </a:xfrm>
            <a:prstGeom prst="triangle">
              <a:avLst>
                <a:gd name="adj" fmla="val 694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48" idx="4"/>
            </p:cNvCxnSpPr>
            <p:nvPr/>
          </p:nvCxnSpPr>
          <p:spPr>
            <a:xfrm>
              <a:off x="475463" y="4326258"/>
              <a:ext cx="1071572" cy="1277493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107035" y="5156175"/>
              <a:ext cx="357127" cy="447576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26" y="3504017"/>
            <a:ext cx="491661" cy="130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56" y="3506812"/>
            <a:ext cx="570514" cy="130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1396">
            <a:off x="1915963" y="2794037"/>
            <a:ext cx="1882122" cy="14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1500151" y="2963175"/>
            <a:ext cx="681877" cy="80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722550" y="3147841"/>
            <a:ext cx="340938" cy="156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Rectangle 2048"/>
          <p:cNvSpPr/>
          <p:nvPr/>
        </p:nvSpPr>
        <p:spPr>
          <a:xfrm>
            <a:off x="4035724" y="2873830"/>
            <a:ext cx="4884488" cy="21366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225510" y="5010520"/>
            <a:ext cx="1584110" cy="159620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208879" y="5020469"/>
            <a:ext cx="1584110" cy="159620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300994" y="973777"/>
            <a:ext cx="4287620" cy="49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 surface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52" name="Straight Connector 2051"/>
          <p:cNvCxnSpPr/>
          <p:nvPr/>
        </p:nvCxnSpPr>
        <p:spPr>
          <a:xfrm>
            <a:off x="1678324" y="1465913"/>
            <a:ext cx="5121882" cy="0"/>
          </a:xfrm>
          <a:prstGeom prst="line">
            <a:avLst/>
          </a:prstGeom>
          <a:ln w="539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69401" y="3444064"/>
            <a:ext cx="12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Shot record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93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Compressing dispersive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B928D-44ED-4940-98FC-8AB7235E79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547" y="1660174"/>
            <a:ext cx="2285674" cy="4216085"/>
            <a:chOff x="6477000" y="1798674"/>
            <a:chExt cx="2285674" cy="4216085"/>
          </a:xfrm>
        </p:grpSpPr>
        <p:pic>
          <p:nvPicPr>
            <p:cNvPr id="6" name="Picture 2" descr="N:\New_Working\UofH\PHD_work\Software\SPECFEM2D\AnalyzeInvert1D\ForSlideshow1\blind15m_trac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6" r="16548"/>
            <a:stretch/>
          </p:blipFill>
          <p:spPr bwMode="auto">
            <a:xfrm rot="5400000">
              <a:off x="5752937" y="2705263"/>
              <a:ext cx="3733800" cy="2285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477000" y="1981200"/>
              <a:ext cx="30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57874" y="1981200"/>
              <a:ext cx="30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7879" y="1798674"/>
              <a:ext cx="1828474" cy="266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29400" y="2057400"/>
              <a:ext cx="1980874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76002" y="5737760"/>
              <a:ext cx="1087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Rel. amplitude</a:t>
              </a:r>
              <a:endParaRPr lang="en-US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46978" y="1660174"/>
            <a:ext cx="2288722" cy="4216085"/>
            <a:chOff x="6473952" y="1798674"/>
            <a:chExt cx="2288722" cy="4216085"/>
          </a:xfrm>
        </p:grpSpPr>
        <p:pic>
          <p:nvPicPr>
            <p:cNvPr id="13" name="Picture 3" descr="N:\New_Working\UofH\PHD_work\Software\SPECFEM2D\AnalyzeInvert1D\ForSlideshow1\fault_velincrease_phasematchedtrace.png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39" r="21736"/>
            <a:stretch/>
          </p:blipFill>
          <p:spPr bwMode="auto">
            <a:xfrm rot="5400000">
              <a:off x="5751576" y="2706624"/>
              <a:ext cx="3730752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477000" y="1981200"/>
              <a:ext cx="30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57874" y="1981200"/>
              <a:ext cx="30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7879" y="1798674"/>
              <a:ext cx="1828474" cy="266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29400" y="2057400"/>
              <a:ext cx="1980874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76002" y="5737760"/>
              <a:ext cx="1087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Rel. amplitude</a:t>
              </a:r>
              <a:endParaRPr lang="en-US" sz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114099" y="360920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416102" y="357110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22" name="Right Arrow 21"/>
          <p:cNvSpPr/>
          <p:nvPr/>
        </p:nvSpPr>
        <p:spPr>
          <a:xfrm>
            <a:off x="2277021" y="3212980"/>
            <a:ext cx="454205" cy="996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887243" y="1661082"/>
            <a:ext cx="4245871" cy="3698234"/>
            <a:chOff x="4887243" y="1661082"/>
            <a:chExt cx="4245871" cy="3698234"/>
          </a:xfrm>
        </p:grpSpPr>
        <p:sp>
          <p:nvSpPr>
            <p:cNvPr id="29" name="TextBox 28"/>
            <p:cNvSpPr txBox="1"/>
            <p:nvPr/>
          </p:nvSpPr>
          <p:spPr>
            <a:xfrm>
              <a:off x="6510510" y="1661082"/>
              <a:ext cx="1038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MASW</a:t>
              </a:r>
              <a:endParaRPr lang="en-US" sz="24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887243" y="2111079"/>
              <a:ext cx="4245871" cy="3248237"/>
              <a:chOff x="4887243" y="2111079"/>
              <a:chExt cx="4245871" cy="324823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7243" y="2111079"/>
                <a:ext cx="4245871" cy="320009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5867400" y="5005450"/>
                <a:ext cx="3024790" cy="353866"/>
                <a:chOff x="5867400" y="5005450"/>
                <a:chExt cx="3024790" cy="353866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5867400" y="5015093"/>
                  <a:ext cx="357790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500</a:t>
                  </a:r>
                  <a:endParaRPr lang="en-US" sz="9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576410" y="5015093"/>
                  <a:ext cx="691215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250             </a:t>
                  </a:r>
                  <a:endParaRPr lang="en-US" sz="9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239000" y="5005450"/>
                  <a:ext cx="357790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167</a:t>
                  </a:r>
                  <a:endParaRPr lang="en-US" sz="9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871810" y="5005450"/>
                  <a:ext cx="357790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125</a:t>
                  </a:r>
                  <a:endParaRPr lang="en-US" sz="900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534400" y="5005450"/>
                  <a:ext cx="357790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100</a:t>
                  </a:r>
                  <a:endParaRPr lang="en-US" sz="900" dirty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6922017" y="5105400"/>
                  <a:ext cx="94609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Velocity (m/s)</a:t>
                  </a:r>
                  <a:endParaRPr lang="en-US" sz="105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620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>
            <a:off x="1151316" y="2457739"/>
            <a:ext cx="2427558" cy="3687539"/>
            <a:chOff x="3305971" y="2013003"/>
            <a:chExt cx="2427558" cy="3687539"/>
          </a:xfrm>
        </p:grpSpPr>
        <p:sp>
          <p:nvSpPr>
            <p:cNvPr id="174" name="Rectangle 173"/>
            <p:cNvSpPr/>
            <p:nvPr/>
          </p:nvSpPr>
          <p:spPr>
            <a:xfrm rot="2125481">
              <a:off x="3305971" y="2076076"/>
              <a:ext cx="355600" cy="36244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rot="19368761">
              <a:off x="5377929" y="2013003"/>
              <a:ext cx="355600" cy="3673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175"/>
            <p:cNvSpPr/>
            <p:nvPr/>
          </p:nvSpPr>
          <p:spPr>
            <a:xfrm>
              <a:off x="4321387" y="2152861"/>
              <a:ext cx="358987" cy="2597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350274" y="2464743"/>
            <a:ext cx="2427558" cy="3687539"/>
            <a:chOff x="3305971" y="2013003"/>
            <a:chExt cx="2427558" cy="3687539"/>
          </a:xfrm>
        </p:grpSpPr>
        <p:sp>
          <p:nvSpPr>
            <p:cNvPr id="80" name="Rectangle 79"/>
            <p:cNvSpPr/>
            <p:nvPr/>
          </p:nvSpPr>
          <p:spPr>
            <a:xfrm rot="2125481">
              <a:off x="3305971" y="2076076"/>
              <a:ext cx="355600" cy="36244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9368761">
              <a:off x="5377929" y="2013003"/>
              <a:ext cx="355600" cy="3673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4321387" y="2152861"/>
              <a:ext cx="358987" cy="2597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816874" y="2471747"/>
            <a:ext cx="2427558" cy="3687539"/>
            <a:chOff x="3305971" y="2013003"/>
            <a:chExt cx="2427558" cy="3687539"/>
          </a:xfrm>
        </p:grpSpPr>
        <p:sp>
          <p:nvSpPr>
            <p:cNvPr id="74" name="Rectangle 73"/>
            <p:cNvSpPr/>
            <p:nvPr/>
          </p:nvSpPr>
          <p:spPr>
            <a:xfrm rot="2125481">
              <a:off x="3305971" y="2076076"/>
              <a:ext cx="355600" cy="36244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19368761">
              <a:off x="5377929" y="2013003"/>
              <a:ext cx="355600" cy="3673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4321387" y="2152861"/>
              <a:ext cx="358987" cy="2597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35674" y="1296944"/>
            <a:ext cx="6934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5674" y="2592344"/>
            <a:ext cx="6934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5674" y="1581000"/>
            <a:ext cx="2971800" cy="6303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5674" y="1581001"/>
            <a:ext cx="1905000" cy="6303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40674" y="2287544"/>
            <a:ext cx="0" cy="327702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6074" y="2592344"/>
            <a:ext cx="0" cy="36015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97596" y="2592344"/>
            <a:ext cx="5078" cy="36155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69274" y="2573294"/>
            <a:ext cx="870" cy="36969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5874" y="2592344"/>
            <a:ext cx="0" cy="36155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02474" y="2573294"/>
            <a:ext cx="0" cy="36346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69674" y="2630655"/>
            <a:ext cx="0" cy="36396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6274" y="2630655"/>
            <a:ext cx="0" cy="36396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02874" y="2611605"/>
            <a:ext cx="0" cy="35963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69474" y="2630655"/>
            <a:ext cx="0" cy="36396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/>
          <p:cNvSpPr/>
          <p:nvPr/>
        </p:nvSpPr>
        <p:spPr>
          <a:xfrm rot="10800000">
            <a:off x="3807474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0800000">
            <a:off x="395310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410550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10800000">
            <a:off x="425790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440352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10800000">
            <a:off x="455592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2913394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0800000">
            <a:off x="305902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rot="10800000">
            <a:off x="321142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10800000">
            <a:off x="336382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10800000">
            <a:off x="350944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 rot="10800000">
            <a:off x="366184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602409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 rot="10800000">
            <a:off x="574803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 rot="10800000">
            <a:off x="590043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10800000">
            <a:off x="605283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 rot="10800000">
            <a:off x="6198463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 rot="10800000">
            <a:off x="6350863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4708329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485395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00635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515875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5304383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 rot="10800000">
            <a:off x="5456783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807473" y="2287544"/>
            <a:ext cx="1" cy="35153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xplosion 1 85"/>
          <p:cNvSpPr/>
          <p:nvPr/>
        </p:nvSpPr>
        <p:spPr>
          <a:xfrm>
            <a:off x="4493274" y="2341731"/>
            <a:ext cx="145627" cy="15536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xplosion 1 86"/>
          <p:cNvSpPr/>
          <p:nvPr/>
        </p:nvSpPr>
        <p:spPr>
          <a:xfrm>
            <a:off x="3959874" y="2341732"/>
            <a:ext cx="145627" cy="15536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Isosceles Triangle 202"/>
          <p:cNvSpPr/>
          <p:nvPr/>
        </p:nvSpPr>
        <p:spPr>
          <a:xfrm rot="10800000">
            <a:off x="216494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Isosceles Triangle 203"/>
          <p:cNvSpPr/>
          <p:nvPr/>
        </p:nvSpPr>
        <p:spPr>
          <a:xfrm rot="10800000">
            <a:off x="231056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Isosceles Triangle 204"/>
          <p:cNvSpPr/>
          <p:nvPr/>
        </p:nvSpPr>
        <p:spPr>
          <a:xfrm rot="10800000">
            <a:off x="246296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Isosceles Triangle 205"/>
          <p:cNvSpPr/>
          <p:nvPr/>
        </p:nvSpPr>
        <p:spPr>
          <a:xfrm rot="10800000">
            <a:off x="261536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Isosceles Triangle 206"/>
          <p:cNvSpPr/>
          <p:nvPr/>
        </p:nvSpPr>
        <p:spPr>
          <a:xfrm rot="10800000">
            <a:off x="2760995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Isosceles Triangle 207"/>
          <p:cNvSpPr/>
          <p:nvPr/>
        </p:nvSpPr>
        <p:spPr>
          <a:xfrm rot="10800000">
            <a:off x="2913395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Isosceles Triangle 208"/>
          <p:cNvSpPr/>
          <p:nvPr/>
        </p:nvSpPr>
        <p:spPr>
          <a:xfrm rot="10800000">
            <a:off x="2019315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Isosceles Triangle 209"/>
          <p:cNvSpPr/>
          <p:nvPr/>
        </p:nvSpPr>
        <p:spPr>
          <a:xfrm rot="10800000">
            <a:off x="1115352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Isosceles Triangle 210"/>
          <p:cNvSpPr/>
          <p:nvPr/>
        </p:nvSpPr>
        <p:spPr>
          <a:xfrm rot="10800000">
            <a:off x="1260979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Isosceles Triangle 211"/>
          <p:cNvSpPr/>
          <p:nvPr/>
        </p:nvSpPr>
        <p:spPr>
          <a:xfrm rot="10800000">
            <a:off x="1413379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Isosceles Triangle 212"/>
          <p:cNvSpPr/>
          <p:nvPr/>
        </p:nvSpPr>
        <p:spPr>
          <a:xfrm rot="10800000">
            <a:off x="1565779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Isosceles Triangle 213"/>
          <p:cNvSpPr/>
          <p:nvPr/>
        </p:nvSpPr>
        <p:spPr>
          <a:xfrm rot="10800000">
            <a:off x="1711406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Isosceles Triangle 214"/>
          <p:cNvSpPr/>
          <p:nvPr/>
        </p:nvSpPr>
        <p:spPr>
          <a:xfrm rot="10800000">
            <a:off x="1863806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Isosceles Triangle 215"/>
          <p:cNvSpPr/>
          <p:nvPr/>
        </p:nvSpPr>
        <p:spPr>
          <a:xfrm rot="10800000">
            <a:off x="969726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xplosion 1 218"/>
          <p:cNvSpPr/>
          <p:nvPr/>
        </p:nvSpPr>
        <p:spPr>
          <a:xfrm>
            <a:off x="2290247" y="2338770"/>
            <a:ext cx="145627" cy="15536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3959" y="16414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3655074" y="2973344"/>
            <a:ext cx="183548" cy="336318"/>
            <a:chOff x="586466" y="3467311"/>
            <a:chExt cx="219014" cy="569633"/>
          </a:xfrm>
        </p:grpSpPr>
        <p:sp>
          <p:nvSpPr>
            <p:cNvPr id="98" name="Freeform 97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endCxn id="98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655074" y="3735344"/>
            <a:ext cx="183548" cy="336318"/>
            <a:chOff x="586466" y="3467311"/>
            <a:chExt cx="219014" cy="569633"/>
          </a:xfrm>
        </p:grpSpPr>
        <p:sp>
          <p:nvSpPr>
            <p:cNvPr id="102" name="Freeform 101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2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3655074" y="4573544"/>
            <a:ext cx="183548" cy="336318"/>
            <a:chOff x="586466" y="3467311"/>
            <a:chExt cx="219014" cy="569633"/>
          </a:xfrm>
        </p:grpSpPr>
        <p:sp>
          <p:nvSpPr>
            <p:cNvPr id="106" name="Freeform 105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>
              <a:endCxn id="106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2709526" y="4465826"/>
            <a:ext cx="183548" cy="336318"/>
            <a:chOff x="586466" y="3467311"/>
            <a:chExt cx="219014" cy="569633"/>
          </a:xfrm>
        </p:grpSpPr>
        <p:sp>
          <p:nvSpPr>
            <p:cNvPr id="110" name="Freeform 109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>
              <a:endCxn id="110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117"/>
          <p:cNvSpPr/>
          <p:nvPr/>
        </p:nvSpPr>
        <p:spPr>
          <a:xfrm>
            <a:off x="835674" y="1440877"/>
            <a:ext cx="1905000" cy="7704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2588274" y="3170426"/>
            <a:ext cx="183548" cy="336318"/>
            <a:chOff x="586466" y="3467311"/>
            <a:chExt cx="219014" cy="569633"/>
          </a:xfrm>
        </p:grpSpPr>
        <p:sp>
          <p:nvSpPr>
            <p:cNvPr id="114" name="Freeform 113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endCxn id="114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123"/>
          <p:cNvSpPr/>
          <p:nvPr/>
        </p:nvSpPr>
        <p:spPr>
          <a:xfrm rot="5400000">
            <a:off x="3422974" y="2665046"/>
            <a:ext cx="1144922" cy="617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4860730" y="1066800"/>
            <a:ext cx="3290144" cy="470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3502674" y="4573544"/>
            <a:ext cx="183548" cy="336318"/>
            <a:chOff x="586466" y="3467311"/>
            <a:chExt cx="219014" cy="569633"/>
          </a:xfrm>
        </p:grpSpPr>
        <p:sp>
          <p:nvSpPr>
            <p:cNvPr id="127" name="Freeform 126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>
              <a:endCxn id="127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3807474" y="3735344"/>
            <a:ext cx="183548" cy="336318"/>
            <a:chOff x="586466" y="3467311"/>
            <a:chExt cx="219014" cy="569633"/>
          </a:xfrm>
        </p:grpSpPr>
        <p:sp>
          <p:nvSpPr>
            <p:cNvPr id="131" name="Freeform 130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>
              <a:endCxn id="131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3807474" y="2973344"/>
            <a:ext cx="183548" cy="336318"/>
            <a:chOff x="586466" y="3467311"/>
            <a:chExt cx="219014" cy="569633"/>
          </a:xfrm>
        </p:grpSpPr>
        <p:sp>
          <p:nvSpPr>
            <p:cNvPr id="135" name="Freeform 134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>
              <a:endCxn id="135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2435874" y="3170426"/>
            <a:ext cx="183548" cy="336318"/>
            <a:chOff x="586466" y="3467311"/>
            <a:chExt cx="219014" cy="569633"/>
          </a:xfrm>
        </p:grpSpPr>
        <p:sp>
          <p:nvSpPr>
            <p:cNvPr id="139" name="Freeform 138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>
              <a:endCxn id="139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2861926" y="4465826"/>
            <a:ext cx="183548" cy="336318"/>
            <a:chOff x="586466" y="3467311"/>
            <a:chExt cx="219014" cy="569633"/>
          </a:xfrm>
        </p:grpSpPr>
        <p:sp>
          <p:nvSpPr>
            <p:cNvPr id="143" name="Freeform 142"/>
            <p:cNvSpPr/>
            <p:nvPr/>
          </p:nvSpPr>
          <p:spPr>
            <a:xfrm rot="5001033">
              <a:off x="567901" y="3631908"/>
              <a:ext cx="256143" cy="219014"/>
            </a:xfrm>
            <a:custGeom>
              <a:avLst/>
              <a:gdLst>
                <a:gd name="connsiteX0" fmla="*/ 0 w 677724"/>
                <a:gd name="connsiteY0" fmla="*/ 410430 h 855562"/>
                <a:gd name="connsiteX1" fmla="*/ 101600 w 677724"/>
                <a:gd name="connsiteY1" fmla="*/ 376563 h 855562"/>
                <a:gd name="connsiteX2" fmla="*/ 298026 w 677724"/>
                <a:gd name="connsiteY2" fmla="*/ 10803 h 855562"/>
                <a:gd name="connsiteX3" fmla="*/ 494453 w 677724"/>
                <a:gd name="connsiteY3" fmla="*/ 850697 h 855562"/>
                <a:gd name="connsiteX4" fmla="*/ 650240 w 677724"/>
                <a:gd name="connsiteY4" fmla="*/ 356243 h 855562"/>
                <a:gd name="connsiteX5" fmla="*/ 677333 w 677724"/>
                <a:gd name="connsiteY5" fmla="*/ 363017 h 855562"/>
                <a:gd name="connsiteX6" fmla="*/ 663786 w 677724"/>
                <a:gd name="connsiteY6" fmla="*/ 335923 h 8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724" h="855562">
                  <a:moveTo>
                    <a:pt x="0" y="410430"/>
                  </a:moveTo>
                  <a:cubicBezTo>
                    <a:pt x="25964" y="426798"/>
                    <a:pt x="51929" y="443167"/>
                    <a:pt x="101600" y="376563"/>
                  </a:cubicBezTo>
                  <a:cubicBezTo>
                    <a:pt x="151271" y="309959"/>
                    <a:pt x="232551" y="-68219"/>
                    <a:pt x="298026" y="10803"/>
                  </a:cubicBezTo>
                  <a:cubicBezTo>
                    <a:pt x="363502" y="89825"/>
                    <a:pt x="435751" y="793124"/>
                    <a:pt x="494453" y="850697"/>
                  </a:cubicBezTo>
                  <a:cubicBezTo>
                    <a:pt x="553155" y="908270"/>
                    <a:pt x="619760" y="437523"/>
                    <a:pt x="650240" y="356243"/>
                  </a:cubicBezTo>
                  <a:cubicBezTo>
                    <a:pt x="680720" y="274963"/>
                    <a:pt x="675075" y="366404"/>
                    <a:pt x="677333" y="363017"/>
                  </a:cubicBezTo>
                  <a:cubicBezTo>
                    <a:pt x="679591" y="359630"/>
                    <a:pt x="671688" y="347776"/>
                    <a:pt x="663786" y="335923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>
              <a:endCxn id="143" idx="1"/>
            </p:cNvCxnSpPr>
            <p:nvPr/>
          </p:nvCxnSpPr>
          <p:spPr>
            <a:xfrm>
              <a:off x="695972" y="3467311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98612" y="3853427"/>
              <a:ext cx="2640" cy="18351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Rectangle 244"/>
          <p:cNvSpPr/>
          <p:nvPr/>
        </p:nvSpPr>
        <p:spPr>
          <a:xfrm>
            <a:off x="76200" y="1144545"/>
            <a:ext cx="1489578" cy="4782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1321683" y="964481"/>
            <a:ext cx="955351" cy="1046295"/>
            <a:chOff x="858056" y="1668498"/>
            <a:chExt cx="955351" cy="1046295"/>
          </a:xfrm>
        </p:grpSpPr>
        <p:cxnSp>
          <p:nvCxnSpPr>
            <p:cNvPr id="120" name="Straight Arrow Connector 119"/>
            <p:cNvCxnSpPr/>
            <p:nvPr/>
          </p:nvCxnSpPr>
          <p:spPr>
            <a:xfrm>
              <a:off x="970310" y="1853164"/>
              <a:ext cx="0" cy="455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956764" y="1853164"/>
              <a:ext cx="5401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858056" y="234546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529355" y="166849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148" name="Content Placeholder 2"/>
          <p:cNvSpPr txBox="1">
            <a:spLocks/>
          </p:cNvSpPr>
          <p:nvPr/>
        </p:nvSpPr>
        <p:spPr bwMode="auto">
          <a:xfrm>
            <a:off x="5311156" y="1580713"/>
            <a:ext cx="36804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Form Common Surface Location Gather</a:t>
            </a:r>
          </a:p>
          <a:p>
            <a:pPr lvl="1"/>
            <a:r>
              <a:rPr lang="en-US" sz="2600" dirty="0" smtClean="0"/>
              <a:t>Width of the corridor stack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1251923" y="2127242"/>
            <a:ext cx="955351" cy="1046295"/>
            <a:chOff x="858056" y="1668498"/>
            <a:chExt cx="955351" cy="1046295"/>
          </a:xfrm>
        </p:grpSpPr>
        <p:cxnSp>
          <p:nvCxnSpPr>
            <p:cNvPr id="154" name="Straight Arrow Connector 153"/>
            <p:cNvCxnSpPr/>
            <p:nvPr/>
          </p:nvCxnSpPr>
          <p:spPr>
            <a:xfrm>
              <a:off x="970310" y="1853164"/>
              <a:ext cx="0" cy="455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956764" y="1853164"/>
              <a:ext cx="5401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858056" y="234546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t’</a:t>
              </a:r>
              <a:endParaRPr lang="en-US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529355" y="166849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81132" y="5195235"/>
            <a:ext cx="259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Flattened, incoming 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>
            <a:off x="1151316" y="2457739"/>
            <a:ext cx="2427558" cy="3687539"/>
            <a:chOff x="3305971" y="2013003"/>
            <a:chExt cx="2427558" cy="3687539"/>
          </a:xfrm>
        </p:grpSpPr>
        <p:sp>
          <p:nvSpPr>
            <p:cNvPr id="174" name="Rectangle 173"/>
            <p:cNvSpPr/>
            <p:nvPr/>
          </p:nvSpPr>
          <p:spPr>
            <a:xfrm rot="2125481">
              <a:off x="3305971" y="2076076"/>
              <a:ext cx="355600" cy="36244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rot="19368761">
              <a:off x="5377929" y="2013003"/>
              <a:ext cx="355600" cy="3673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175"/>
            <p:cNvSpPr/>
            <p:nvPr/>
          </p:nvSpPr>
          <p:spPr>
            <a:xfrm>
              <a:off x="4321387" y="2152861"/>
              <a:ext cx="358987" cy="2597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350274" y="2464743"/>
            <a:ext cx="2427558" cy="3687539"/>
            <a:chOff x="3305971" y="2013003"/>
            <a:chExt cx="2427558" cy="3687539"/>
          </a:xfrm>
        </p:grpSpPr>
        <p:sp>
          <p:nvSpPr>
            <p:cNvPr id="80" name="Rectangle 79"/>
            <p:cNvSpPr/>
            <p:nvPr/>
          </p:nvSpPr>
          <p:spPr>
            <a:xfrm rot="2125481">
              <a:off x="3305971" y="2076076"/>
              <a:ext cx="355600" cy="36244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9368761">
              <a:off x="5377929" y="2013003"/>
              <a:ext cx="355600" cy="3673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4321387" y="2152861"/>
              <a:ext cx="358987" cy="2597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816874" y="2471747"/>
            <a:ext cx="2427558" cy="3687539"/>
            <a:chOff x="3305971" y="2013003"/>
            <a:chExt cx="2427558" cy="3687539"/>
          </a:xfrm>
        </p:grpSpPr>
        <p:sp>
          <p:nvSpPr>
            <p:cNvPr id="74" name="Rectangle 73"/>
            <p:cNvSpPr/>
            <p:nvPr/>
          </p:nvSpPr>
          <p:spPr>
            <a:xfrm rot="2125481">
              <a:off x="3305971" y="2076076"/>
              <a:ext cx="355600" cy="36244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19368761">
              <a:off x="5377929" y="2013003"/>
              <a:ext cx="355600" cy="3673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4321387" y="2152861"/>
              <a:ext cx="358987" cy="2597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35674" y="1296944"/>
            <a:ext cx="6934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5674" y="2592344"/>
            <a:ext cx="6934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5674" y="1581000"/>
            <a:ext cx="2971800" cy="6303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5674" y="1581001"/>
            <a:ext cx="1905000" cy="6303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40674" y="2287544"/>
            <a:ext cx="0" cy="327702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6074" y="2592344"/>
            <a:ext cx="0" cy="36015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97596" y="2592344"/>
            <a:ext cx="5078" cy="36155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69274" y="2573294"/>
            <a:ext cx="870" cy="36969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5874" y="2592344"/>
            <a:ext cx="0" cy="36155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02474" y="2573294"/>
            <a:ext cx="0" cy="36346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69674" y="2630655"/>
            <a:ext cx="0" cy="36396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6274" y="2630655"/>
            <a:ext cx="0" cy="36396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02874" y="2611605"/>
            <a:ext cx="0" cy="35963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69474" y="2630655"/>
            <a:ext cx="0" cy="36396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/>
          <p:cNvSpPr/>
          <p:nvPr/>
        </p:nvSpPr>
        <p:spPr>
          <a:xfrm rot="10800000">
            <a:off x="3807474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0800000">
            <a:off x="395310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410550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10800000">
            <a:off x="425790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440352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10800000">
            <a:off x="455592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2913394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0800000">
            <a:off x="305902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rot="10800000">
            <a:off x="321142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10800000">
            <a:off x="336382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10800000">
            <a:off x="350944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 rot="10800000">
            <a:off x="366184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602409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 rot="10800000">
            <a:off x="574803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 rot="10800000">
            <a:off x="590043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10800000">
            <a:off x="605283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 rot="10800000">
            <a:off x="6198463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 rot="10800000">
            <a:off x="6350863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4708329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485395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00635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5158756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5304383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 rot="10800000">
            <a:off x="5456783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807473" y="2287544"/>
            <a:ext cx="1" cy="35153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xplosion 1 85"/>
          <p:cNvSpPr/>
          <p:nvPr/>
        </p:nvSpPr>
        <p:spPr>
          <a:xfrm>
            <a:off x="4493274" y="2341731"/>
            <a:ext cx="145627" cy="15536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xplosion 1 86"/>
          <p:cNvSpPr/>
          <p:nvPr/>
        </p:nvSpPr>
        <p:spPr>
          <a:xfrm>
            <a:off x="3959874" y="2341732"/>
            <a:ext cx="145627" cy="15536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Isosceles Triangle 202"/>
          <p:cNvSpPr/>
          <p:nvPr/>
        </p:nvSpPr>
        <p:spPr>
          <a:xfrm rot="10800000">
            <a:off x="2164941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Isosceles Triangle 203"/>
          <p:cNvSpPr/>
          <p:nvPr/>
        </p:nvSpPr>
        <p:spPr>
          <a:xfrm rot="10800000">
            <a:off x="231056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Isosceles Triangle 204"/>
          <p:cNvSpPr/>
          <p:nvPr/>
        </p:nvSpPr>
        <p:spPr>
          <a:xfrm rot="10800000">
            <a:off x="246296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Isosceles Triangle 205"/>
          <p:cNvSpPr/>
          <p:nvPr/>
        </p:nvSpPr>
        <p:spPr>
          <a:xfrm rot="10800000">
            <a:off x="2615368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Isosceles Triangle 206"/>
          <p:cNvSpPr/>
          <p:nvPr/>
        </p:nvSpPr>
        <p:spPr>
          <a:xfrm rot="10800000">
            <a:off x="2760995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Isosceles Triangle 207"/>
          <p:cNvSpPr/>
          <p:nvPr/>
        </p:nvSpPr>
        <p:spPr>
          <a:xfrm rot="10800000">
            <a:off x="2913395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Isosceles Triangle 208"/>
          <p:cNvSpPr/>
          <p:nvPr/>
        </p:nvSpPr>
        <p:spPr>
          <a:xfrm rot="10800000">
            <a:off x="2019315" y="2497094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Isosceles Triangle 209"/>
          <p:cNvSpPr/>
          <p:nvPr/>
        </p:nvSpPr>
        <p:spPr>
          <a:xfrm rot="10800000">
            <a:off x="1115352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Isosceles Triangle 210"/>
          <p:cNvSpPr/>
          <p:nvPr/>
        </p:nvSpPr>
        <p:spPr>
          <a:xfrm rot="10800000">
            <a:off x="1260979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Isosceles Triangle 211"/>
          <p:cNvSpPr/>
          <p:nvPr/>
        </p:nvSpPr>
        <p:spPr>
          <a:xfrm rot="10800000">
            <a:off x="1413379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Isosceles Triangle 212"/>
          <p:cNvSpPr/>
          <p:nvPr/>
        </p:nvSpPr>
        <p:spPr>
          <a:xfrm rot="10800000">
            <a:off x="1565779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Isosceles Triangle 213"/>
          <p:cNvSpPr/>
          <p:nvPr/>
        </p:nvSpPr>
        <p:spPr>
          <a:xfrm rot="10800000">
            <a:off x="1711406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Isosceles Triangle 214"/>
          <p:cNvSpPr/>
          <p:nvPr/>
        </p:nvSpPr>
        <p:spPr>
          <a:xfrm rot="10800000">
            <a:off x="1863806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Isosceles Triangle 215"/>
          <p:cNvSpPr/>
          <p:nvPr/>
        </p:nvSpPr>
        <p:spPr>
          <a:xfrm rot="10800000">
            <a:off x="969726" y="2498787"/>
            <a:ext cx="152400" cy="762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xplosion 1 218"/>
          <p:cNvSpPr/>
          <p:nvPr/>
        </p:nvSpPr>
        <p:spPr>
          <a:xfrm>
            <a:off x="2290247" y="2338770"/>
            <a:ext cx="145627" cy="15536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3959" y="16414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835674" y="1440877"/>
            <a:ext cx="1905000" cy="7704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5400000">
            <a:off x="3422974" y="2665046"/>
            <a:ext cx="1144922" cy="617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4860730" y="1066800"/>
            <a:ext cx="3290144" cy="470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76200" y="1144545"/>
            <a:ext cx="1489578" cy="4782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1251923" y="2127242"/>
            <a:ext cx="955351" cy="1046295"/>
            <a:chOff x="858056" y="1668498"/>
            <a:chExt cx="955351" cy="1046295"/>
          </a:xfrm>
        </p:grpSpPr>
        <p:cxnSp>
          <p:nvCxnSpPr>
            <p:cNvPr id="120" name="Straight Arrow Connector 119"/>
            <p:cNvCxnSpPr/>
            <p:nvPr/>
          </p:nvCxnSpPr>
          <p:spPr>
            <a:xfrm>
              <a:off x="970310" y="1853164"/>
              <a:ext cx="0" cy="455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956764" y="1853164"/>
              <a:ext cx="5401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858056" y="234546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t’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529355" y="166849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147" name="Content Placeholder 2"/>
          <p:cNvSpPr>
            <a:spLocks noGrp="1"/>
          </p:cNvSpPr>
          <p:nvPr>
            <p:ph idx="1"/>
          </p:nvPr>
        </p:nvSpPr>
        <p:spPr>
          <a:xfrm>
            <a:off x="5311156" y="1580713"/>
            <a:ext cx="3680444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Form Common Surface Location Gather</a:t>
            </a:r>
          </a:p>
          <a:p>
            <a:pPr lvl="1"/>
            <a:r>
              <a:rPr lang="en-US" dirty="0"/>
              <a:t>Width of </a:t>
            </a:r>
            <a:r>
              <a:rPr lang="en-US" dirty="0" smtClean="0"/>
              <a:t>the corridor stack</a:t>
            </a:r>
          </a:p>
          <a:p>
            <a:r>
              <a:rPr lang="en-US" dirty="0" smtClean="0"/>
              <a:t>Fourier transform</a:t>
            </a:r>
          </a:p>
          <a:p>
            <a:r>
              <a:rPr lang="en-US" dirty="0" smtClean="0"/>
              <a:t>Mean of amplitude spectrum at each location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2542553" y="3159748"/>
            <a:ext cx="298027" cy="243840"/>
            <a:chOff x="4926805" y="2638251"/>
            <a:chExt cx="298027" cy="243840"/>
          </a:xfrm>
        </p:grpSpPr>
        <p:sp>
          <p:nvSpPr>
            <p:cNvPr id="149" name="Freeform 148"/>
            <p:cNvSpPr/>
            <p:nvPr/>
          </p:nvSpPr>
          <p:spPr>
            <a:xfrm>
              <a:off x="4975066" y="2689783"/>
              <a:ext cx="138853" cy="192308"/>
            </a:xfrm>
            <a:custGeom>
              <a:avLst/>
              <a:gdLst>
                <a:gd name="connsiteX0" fmla="*/ 0 w 277707"/>
                <a:gd name="connsiteY0" fmla="*/ 399830 h 399830"/>
                <a:gd name="connsiteX1" fmla="*/ 176107 w 277707"/>
                <a:gd name="connsiteY1" fmla="*/ 203 h 399830"/>
                <a:gd name="connsiteX2" fmla="*/ 243840 w 277707"/>
                <a:gd name="connsiteY2" fmla="*/ 345643 h 399830"/>
                <a:gd name="connsiteX3" fmla="*/ 277707 w 277707"/>
                <a:gd name="connsiteY3" fmla="*/ 359190 h 39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707" h="399830">
                  <a:moveTo>
                    <a:pt x="0" y="399830"/>
                  </a:moveTo>
                  <a:cubicBezTo>
                    <a:pt x="67733" y="204532"/>
                    <a:pt x="135467" y="9234"/>
                    <a:pt x="176107" y="203"/>
                  </a:cubicBezTo>
                  <a:cubicBezTo>
                    <a:pt x="216747" y="-8828"/>
                    <a:pt x="226907" y="285812"/>
                    <a:pt x="243840" y="345643"/>
                  </a:cubicBezTo>
                  <a:cubicBezTo>
                    <a:pt x="260773" y="405474"/>
                    <a:pt x="269240" y="382332"/>
                    <a:pt x="277707" y="35919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H="1">
              <a:off x="4926805" y="2638251"/>
              <a:ext cx="6775" cy="243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4933580" y="2882091"/>
              <a:ext cx="2912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2590814" y="4572000"/>
            <a:ext cx="298027" cy="243840"/>
            <a:chOff x="4926805" y="2638251"/>
            <a:chExt cx="298027" cy="243840"/>
          </a:xfrm>
        </p:grpSpPr>
        <p:sp>
          <p:nvSpPr>
            <p:cNvPr id="153" name="Freeform 152"/>
            <p:cNvSpPr/>
            <p:nvPr/>
          </p:nvSpPr>
          <p:spPr>
            <a:xfrm>
              <a:off x="4975066" y="2689783"/>
              <a:ext cx="138853" cy="192308"/>
            </a:xfrm>
            <a:custGeom>
              <a:avLst/>
              <a:gdLst>
                <a:gd name="connsiteX0" fmla="*/ 0 w 277707"/>
                <a:gd name="connsiteY0" fmla="*/ 399830 h 399830"/>
                <a:gd name="connsiteX1" fmla="*/ 176107 w 277707"/>
                <a:gd name="connsiteY1" fmla="*/ 203 h 399830"/>
                <a:gd name="connsiteX2" fmla="*/ 243840 w 277707"/>
                <a:gd name="connsiteY2" fmla="*/ 345643 h 399830"/>
                <a:gd name="connsiteX3" fmla="*/ 277707 w 277707"/>
                <a:gd name="connsiteY3" fmla="*/ 359190 h 39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707" h="399830">
                  <a:moveTo>
                    <a:pt x="0" y="399830"/>
                  </a:moveTo>
                  <a:cubicBezTo>
                    <a:pt x="67733" y="204532"/>
                    <a:pt x="135467" y="9234"/>
                    <a:pt x="176107" y="203"/>
                  </a:cubicBezTo>
                  <a:cubicBezTo>
                    <a:pt x="216747" y="-8828"/>
                    <a:pt x="226907" y="285812"/>
                    <a:pt x="243840" y="345643"/>
                  </a:cubicBezTo>
                  <a:cubicBezTo>
                    <a:pt x="260773" y="405474"/>
                    <a:pt x="269240" y="382332"/>
                    <a:pt x="277707" y="35919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>
              <a:off x="4926805" y="2638251"/>
              <a:ext cx="6775" cy="243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4933580" y="2882091"/>
              <a:ext cx="2912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3651916" y="3101551"/>
            <a:ext cx="298027" cy="243840"/>
            <a:chOff x="4926805" y="2638251"/>
            <a:chExt cx="298027" cy="243840"/>
          </a:xfrm>
        </p:grpSpPr>
        <p:sp>
          <p:nvSpPr>
            <p:cNvPr id="157" name="Freeform 156"/>
            <p:cNvSpPr/>
            <p:nvPr/>
          </p:nvSpPr>
          <p:spPr>
            <a:xfrm>
              <a:off x="4975066" y="2689783"/>
              <a:ext cx="138853" cy="192308"/>
            </a:xfrm>
            <a:custGeom>
              <a:avLst/>
              <a:gdLst>
                <a:gd name="connsiteX0" fmla="*/ 0 w 277707"/>
                <a:gd name="connsiteY0" fmla="*/ 399830 h 399830"/>
                <a:gd name="connsiteX1" fmla="*/ 176107 w 277707"/>
                <a:gd name="connsiteY1" fmla="*/ 203 h 399830"/>
                <a:gd name="connsiteX2" fmla="*/ 243840 w 277707"/>
                <a:gd name="connsiteY2" fmla="*/ 345643 h 399830"/>
                <a:gd name="connsiteX3" fmla="*/ 277707 w 277707"/>
                <a:gd name="connsiteY3" fmla="*/ 359190 h 39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707" h="399830">
                  <a:moveTo>
                    <a:pt x="0" y="399830"/>
                  </a:moveTo>
                  <a:cubicBezTo>
                    <a:pt x="67733" y="204532"/>
                    <a:pt x="135467" y="9234"/>
                    <a:pt x="176107" y="203"/>
                  </a:cubicBezTo>
                  <a:cubicBezTo>
                    <a:pt x="216747" y="-8828"/>
                    <a:pt x="226907" y="285812"/>
                    <a:pt x="243840" y="345643"/>
                  </a:cubicBezTo>
                  <a:cubicBezTo>
                    <a:pt x="260773" y="405474"/>
                    <a:pt x="269240" y="382332"/>
                    <a:pt x="277707" y="35919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H="1">
              <a:off x="4926805" y="2638251"/>
              <a:ext cx="6775" cy="243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4933580" y="2882091"/>
              <a:ext cx="2912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3655303" y="3806419"/>
            <a:ext cx="298027" cy="243840"/>
            <a:chOff x="4926805" y="2638251"/>
            <a:chExt cx="298027" cy="243840"/>
          </a:xfrm>
        </p:grpSpPr>
        <p:sp>
          <p:nvSpPr>
            <p:cNvPr id="161" name="Freeform 160"/>
            <p:cNvSpPr/>
            <p:nvPr/>
          </p:nvSpPr>
          <p:spPr>
            <a:xfrm>
              <a:off x="4975066" y="2689783"/>
              <a:ext cx="138853" cy="192308"/>
            </a:xfrm>
            <a:custGeom>
              <a:avLst/>
              <a:gdLst>
                <a:gd name="connsiteX0" fmla="*/ 0 w 277707"/>
                <a:gd name="connsiteY0" fmla="*/ 399830 h 399830"/>
                <a:gd name="connsiteX1" fmla="*/ 176107 w 277707"/>
                <a:gd name="connsiteY1" fmla="*/ 203 h 399830"/>
                <a:gd name="connsiteX2" fmla="*/ 243840 w 277707"/>
                <a:gd name="connsiteY2" fmla="*/ 345643 h 399830"/>
                <a:gd name="connsiteX3" fmla="*/ 277707 w 277707"/>
                <a:gd name="connsiteY3" fmla="*/ 359190 h 39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707" h="399830">
                  <a:moveTo>
                    <a:pt x="0" y="399830"/>
                  </a:moveTo>
                  <a:cubicBezTo>
                    <a:pt x="67733" y="204532"/>
                    <a:pt x="135467" y="9234"/>
                    <a:pt x="176107" y="203"/>
                  </a:cubicBezTo>
                  <a:cubicBezTo>
                    <a:pt x="216747" y="-8828"/>
                    <a:pt x="226907" y="285812"/>
                    <a:pt x="243840" y="345643"/>
                  </a:cubicBezTo>
                  <a:cubicBezTo>
                    <a:pt x="260773" y="405474"/>
                    <a:pt x="269240" y="382332"/>
                    <a:pt x="277707" y="35919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H="1">
              <a:off x="4926805" y="2638251"/>
              <a:ext cx="6775" cy="243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4933580" y="2882091"/>
              <a:ext cx="2912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3627363" y="4623532"/>
            <a:ext cx="298027" cy="243840"/>
            <a:chOff x="4926805" y="2638251"/>
            <a:chExt cx="298027" cy="243840"/>
          </a:xfrm>
        </p:grpSpPr>
        <p:sp>
          <p:nvSpPr>
            <p:cNvPr id="165" name="Freeform 164"/>
            <p:cNvSpPr/>
            <p:nvPr/>
          </p:nvSpPr>
          <p:spPr>
            <a:xfrm>
              <a:off x="4975066" y="2689783"/>
              <a:ext cx="138853" cy="192308"/>
            </a:xfrm>
            <a:custGeom>
              <a:avLst/>
              <a:gdLst>
                <a:gd name="connsiteX0" fmla="*/ 0 w 277707"/>
                <a:gd name="connsiteY0" fmla="*/ 399830 h 399830"/>
                <a:gd name="connsiteX1" fmla="*/ 176107 w 277707"/>
                <a:gd name="connsiteY1" fmla="*/ 203 h 399830"/>
                <a:gd name="connsiteX2" fmla="*/ 243840 w 277707"/>
                <a:gd name="connsiteY2" fmla="*/ 345643 h 399830"/>
                <a:gd name="connsiteX3" fmla="*/ 277707 w 277707"/>
                <a:gd name="connsiteY3" fmla="*/ 359190 h 39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707" h="399830">
                  <a:moveTo>
                    <a:pt x="0" y="399830"/>
                  </a:moveTo>
                  <a:cubicBezTo>
                    <a:pt x="67733" y="204532"/>
                    <a:pt x="135467" y="9234"/>
                    <a:pt x="176107" y="203"/>
                  </a:cubicBezTo>
                  <a:cubicBezTo>
                    <a:pt x="216747" y="-8828"/>
                    <a:pt x="226907" y="285812"/>
                    <a:pt x="243840" y="345643"/>
                  </a:cubicBezTo>
                  <a:cubicBezTo>
                    <a:pt x="260773" y="405474"/>
                    <a:pt x="269240" y="382332"/>
                    <a:pt x="277707" y="35919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H="1">
              <a:off x="4926805" y="2638251"/>
              <a:ext cx="6775" cy="243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4933580" y="2882091"/>
              <a:ext cx="2912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1321683" y="964481"/>
            <a:ext cx="955351" cy="1046295"/>
            <a:chOff x="858056" y="1668498"/>
            <a:chExt cx="955351" cy="1046295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970310" y="1853164"/>
              <a:ext cx="0" cy="455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956764" y="1853164"/>
              <a:ext cx="5401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858056" y="234546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529355" y="166849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881132" y="5195235"/>
            <a:ext cx="259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Flattened, incoming 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On-screen Show (4:3)</PresentationFormat>
  <Paragraphs>193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Finding blind faults using ground roll reflection</vt:lpstr>
      <vt:lpstr>Outline</vt:lpstr>
      <vt:lpstr>Purpose</vt:lpstr>
      <vt:lpstr>Ground roll reflection</vt:lpstr>
      <vt:lpstr>A horizontal SP</vt:lpstr>
      <vt:lpstr>A horizontal SP</vt:lpstr>
      <vt:lpstr>Compressing dispersive wave</vt:lpstr>
      <vt:lpstr>Imaging</vt:lpstr>
      <vt:lpstr>Imaging</vt:lpstr>
      <vt:lpstr>Synthetic, two faults</vt:lpstr>
      <vt:lpstr>Synthetic, two faults</vt:lpstr>
      <vt:lpstr>Synthetic, two faults</vt:lpstr>
      <vt:lpstr>Field areas</vt:lpstr>
      <vt:lpstr>Friendswood</vt:lpstr>
      <vt:lpstr>Friendswood: shot record</vt:lpstr>
      <vt:lpstr>Friendswood: processed</vt:lpstr>
      <vt:lpstr>Hockley fault</vt:lpstr>
      <vt:lpstr>Hockley fault: shot record</vt:lpstr>
      <vt:lpstr>Hockley fault: processed</vt:lpstr>
      <vt:lpstr>Hockley fault: brute stack</vt:lpstr>
      <vt:lpstr>Conclusions</vt:lpstr>
      <vt:lpstr>Aknowledgements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</dc:creator>
  <cp:lastModifiedBy>chyslop</cp:lastModifiedBy>
  <cp:revision>197</cp:revision>
  <dcterms:created xsi:type="dcterms:W3CDTF">2011-11-05T16:35:37Z</dcterms:created>
  <dcterms:modified xsi:type="dcterms:W3CDTF">2012-05-02T14:07:08Z</dcterms:modified>
</cp:coreProperties>
</file>